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AA621-3B42-43BC-AFB0-EC24AA1E4E8E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72A26-EA5A-422E-BD29-206684A67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80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3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7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4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3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9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3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2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5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5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5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8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5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8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1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2A21BC7A-8598-46A1-BBF2-EDF11AFAEB4E}" type="slidenum">
              <a:rPr lang="en-US" sz="1400" b="0">
                <a:latin typeface="Times New Roman" pitchFamily="18" charset="0"/>
              </a:rPr>
              <a:pPr eaLnBrk="1" hangingPunct="1"/>
              <a:t>4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7543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500"/>
              <a:t>Crossed Aldol Reactions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228600" y="1219200"/>
            <a:ext cx="86106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1963" indent="-461963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/>
              <a:t>[2] When one carbonyl component has especially acidic  </a:t>
            </a:r>
            <a:r>
              <a:rPr lang="en-US">
                <a:sym typeface="Symbol" pitchFamily="18" charset="2"/>
              </a:rPr>
              <a:t> hydrogens, these hydrogens are more readily removed than the other  H atoms. As a result, the -dicarbonyl compound always becomes the enolate component of the aldol reaction.</a:t>
            </a:r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1752600" y="76200"/>
            <a:ext cx="5638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600"/>
              <a:t>Carbonyl Condensation Reactions</a:t>
            </a:r>
          </a:p>
        </p:txBody>
      </p:sp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1676400" y="5105400"/>
            <a:ext cx="6858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pic>
        <p:nvPicPr>
          <p:cNvPr id="14343" name="Picture 11" descr="000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89300"/>
            <a:ext cx="7696200" cy="303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D707C09F-F3B3-4878-A79A-545C6C2F3610}" type="slidenum">
              <a:rPr lang="en-US" sz="1400" b="0">
                <a:latin typeface="Times New Roman" pitchFamily="18" charset="0"/>
              </a:rPr>
              <a:pPr eaLnBrk="1" hangingPunct="1"/>
              <a:t>5</a:t>
            </a:fld>
            <a:endParaRPr lang="en-US" sz="1400" b="0">
              <a:latin typeface="Times New Roman" pitchFamily="18" charset="0"/>
            </a:endParaRPr>
          </a:p>
        </p:txBody>
      </p:sp>
      <p:pic>
        <p:nvPicPr>
          <p:cNvPr id="1536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00400"/>
            <a:ext cx="7804150" cy="341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7543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600"/>
              <a:t>Crossed Aldol Reactions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228600" y="1219200"/>
            <a:ext cx="86106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/>
              <a:t>Figure 24.2 below shows the steps for the crossed aldol reaction between diethylmalonate and benzaldehyde. In this type of crossed aldol reaction, the initial </a:t>
            </a:r>
            <a:r>
              <a:rPr lang="en-US">
                <a:sym typeface="Symbol" pitchFamily="18" charset="2"/>
              </a:rPr>
              <a:t>-hydroxy compound always loses water to form the highly conjugated product.</a:t>
            </a: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1600200" y="76200"/>
            <a:ext cx="624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/>
              <a:t>Carbonyl Condensation Reactions</a:t>
            </a: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6400800" y="2971800"/>
            <a:ext cx="2351088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1600" b="0">
                <a:solidFill>
                  <a:srgbClr val="3366CC"/>
                </a:solidFill>
                <a:latin typeface="Tahoma" pitchFamily="34" charset="0"/>
              </a:rPr>
              <a:t>Figure 24.2</a:t>
            </a:r>
          </a:p>
          <a:p>
            <a:pPr algn="r" eaLnBrk="1" hangingPunct="1"/>
            <a:r>
              <a:rPr lang="en-US" sz="1400" b="0"/>
              <a:t>Crossed aldol reaction</a:t>
            </a:r>
          </a:p>
          <a:p>
            <a:pPr algn="r" eaLnBrk="1" hangingPunct="1"/>
            <a:r>
              <a:rPr lang="en-US" sz="1400" b="0"/>
              <a:t>between benzaldehyde and</a:t>
            </a:r>
          </a:p>
          <a:p>
            <a:pPr algn="r" eaLnBrk="1" hangingPunct="1"/>
            <a:r>
              <a:rPr lang="en-US" sz="1400" b="0"/>
              <a:t>CH</a:t>
            </a:r>
            <a:r>
              <a:rPr lang="en-US" sz="1400" b="0" baseline="-25000"/>
              <a:t>2</a:t>
            </a:r>
            <a:r>
              <a:rPr lang="en-US" sz="1400" b="0"/>
              <a:t>(COOEt)</a:t>
            </a:r>
            <a:r>
              <a:rPr lang="en-US" sz="1400" b="0" baseline="-25000"/>
              <a:t>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108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8</cp:revision>
  <dcterms:created xsi:type="dcterms:W3CDTF">2019-11-16T12:47:35Z</dcterms:created>
  <dcterms:modified xsi:type="dcterms:W3CDTF">2019-11-16T13:01:04Z</dcterms:modified>
</cp:coreProperties>
</file>